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9" r:id="rId2"/>
    <p:sldId id="288" r:id="rId3"/>
    <p:sldId id="289" r:id="rId4"/>
    <p:sldId id="290" r:id="rId5"/>
    <p:sldId id="294" r:id="rId6"/>
    <p:sldId id="261" r:id="rId7"/>
    <p:sldId id="295" r:id="rId8"/>
    <p:sldId id="291" r:id="rId9"/>
    <p:sldId id="292" r:id="rId10"/>
    <p:sldId id="281" r:id="rId11"/>
    <p:sldId id="296" r:id="rId12"/>
    <p:sldId id="297" r:id="rId13"/>
    <p:sldId id="298" r:id="rId14"/>
    <p:sldId id="286" r:id="rId15"/>
    <p:sldId id="299" r:id="rId16"/>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9CC93D-E52E-4D84-901B-11D7331DD495}">
          <p14:sldIdLst>
            <p14:sldId id="259"/>
          </p14:sldIdLst>
        </p14:section>
        <p14:section name="Información general y objetivos" id="{ABA716BF-3A5C-4ADB-94C9-CFEF84EBA240}">
          <p14:sldIdLst>
            <p14:sldId id="288"/>
            <p14:sldId id="289"/>
            <p14:sldId id="290"/>
            <p14:sldId id="294"/>
            <p14:sldId id="261"/>
            <p14:sldId id="295"/>
            <p14:sldId id="291"/>
            <p14:sldId id="292"/>
            <p14:sldId id="281"/>
            <p14:sldId id="296"/>
            <p14:sldId id="297"/>
            <p14:sldId id="298"/>
          </p14:sldIdLst>
        </p14:section>
        <p14:section name="Tema 1" id="{6D9936A3-3945-4757-BC8B-B5C252D8E036}">
          <p14:sldIdLst>
            <p14:sldId id="286"/>
            <p14:sldId id="299"/>
          </p14:sldIdLst>
        </p14:section>
        <p14:section name="Diapositivas de muestra para elementos visuales" id="{BAB3A466-96C9-4230-9978-795378D75699}">
          <p14:sldIdLst/>
        </p14:section>
        <p14:section name="Caso práctico" id="{8C0305C9-B152-4FBA-A789-FE1976D53990}">
          <p14:sldIdLst/>
        </p14:section>
        <p14:section name="Conclusión y resumen" id="{790CEF5B-569A-4C2F-BED5-750B08C0E5AD}">
          <p14:sldIdLst/>
        </p14:section>
        <p14:section name="Apéndice"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67" d="100"/>
          <a:sy n="67" d="100"/>
        </p:scale>
        <p:origin x="672"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01/11/2017</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2382252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pPr/>
              <a:t>01/11/2017</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pPr/>
              <a:t>‹Nº›</a:t>
            </a:fld>
            <a:endParaRPr lang="es-ES"/>
          </a:p>
        </p:txBody>
      </p:sp>
    </p:spTree>
    <p:extLst>
      <p:ext uri="{BB962C8B-B14F-4D97-AF65-F5344CB8AC3E}">
        <p14:creationId xmlns:p14="http://schemas.microsoft.com/office/powerpoint/2010/main" val="1153779253"/>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lvl="0"/>
            <a:r>
              <a:rPr lang="es-ES" sz="1200" b="1" dirty="0" smtClean="0"/>
              <a:t>Secciones</a:t>
            </a:r>
            <a:endParaRPr lang="es-ES" sz="1200" b="0" dirty="0" smtClean="0"/>
          </a:p>
          <a:p>
            <a:pPr lvl="0"/>
            <a:r>
              <a:rPr lang="es-ES" sz="1200" b="0" dirty="0" smtClean="0"/>
              <a:t>Para agregar secciones, haga clic con el botón secundario del mouse en una diapositiva.</a:t>
            </a:r>
            <a:r>
              <a:rPr lang="es-ES" sz="1200" b="0" baseline="0" dirty="0" smtClean="0"/>
              <a:t> Las secciones pueden ayudarle a organizar las diapositivas o a facilitar la colaboración entre varios autores.</a:t>
            </a:r>
            <a:endParaRPr lang="es-ES" sz="1200" b="0" dirty="0" smtClean="0"/>
          </a:p>
          <a:p>
            <a:pPr lvl="0"/>
            <a:endParaRPr lang="es-ES" sz="1200" b="1" dirty="0" smtClean="0"/>
          </a:p>
          <a:p>
            <a:pPr lvl="0"/>
            <a:r>
              <a:rPr lang="es-ES" sz="1200" b="1" dirty="0" smtClean="0"/>
              <a:t>Notas</a:t>
            </a:r>
          </a:p>
          <a:p>
            <a:pPr lvl="0"/>
            <a:r>
              <a:rPr lang="es-ES" sz="1200" dirty="0" smtClean="0"/>
              <a:t>Use la sección Notas para las notas de entrega o para proporcionar detalles adicionales al público.</a:t>
            </a:r>
            <a:r>
              <a:rPr lang="es-ES" sz="1200" baseline="0" dirty="0" smtClean="0"/>
              <a:t> Vea las notas en la vista Presentación durante la presentación.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extLst>
      <p:ext uri="{BB962C8B-B14F-4D97-AF65-F5344CB8AC3E}">
        <p14:creationId xmlns:p14="http://schemas.microsoft.com/office/powerpoint/2010/main" val="238643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6</a:t>
            </a:fld>
            <a:endParaRPr lang="es-ES"/>
          </a:p>
        </p:txBody>
      </p:sp>
    </p:spTree>
    <p:extLst>
      <p:ext uri="{BB962C8B-B14F-4D97-AF65-F5344CB8AC3E}">
        <p14:creationId xmlns:p14="http://schemas.microsoft.com/office/powerpoint/2010/main" val="54233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8</a:t>
            </a:fld>
            <a:endParaRPr lang="es-ES"/>
          </a:p>
        </p:txBody>
      </p:sp>
    </p:spTree>
    <p:extLst>
      <p:ext uri="{BB962C8B-B14F-4D97-AF65-F5344CB8AC3E}">
        <p14:creationId xmlns:p14="http://schemas.microsoft.com/office/powerpoint/2010/main" val="326376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9</a:t>
            </a:fld>
            <a:endParaRPr lang="es-ES"/>
          </a:p>
        </p:txBody>
      </p:sp>
    </p:spTree>
    <p:extLst>
      <p:ext uri="{BB962C8B-B14F-4D97-AF65-F5344CB8AC3E}">
        <p14:creationId xmlns:p14="http://schemas.microsoft.com/office/powerpoint/2010/main" val="298649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Ésta es otra opción</a:t>
            </a:r>
            <a:r>
              <a:rPr lang="es-ES" sz="1200" baseline="0" dirty="0" smtClean="0"/>
              <a:t> para una diapositiva Información general que usa transiciones.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10</a:t>
            </a:fld>
            <a:endParaRPr lang="es-ES"/>
          </a:p>
        </p:txBody>
      </p:sp>
    </p:spTree>
    <p:extLst>
      <p:ext uri="{BB962C8B-B14F-4D97-AF65-F5344CB8AC3E}">
        <p14:creationId xmlns:p14="http://schemas.microsoft.com/office/powerpoint/2010/main" val="36972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Ésta es otra opción</a:t>
            </a:r>
            <a:r>
              <a:rPr lang="es-ES" sz="1200" baseline="0" dirty="0" smtClean="0"/>
              <a:t> para una diapositiva Información general que usa transiciones.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11</a:t>
            </a:fld>
            <a:endParaRPr lang="es-ES"/>
          </a:p>
        </p:txBody>
      </p:sp>
    </p:spTree>
    <p:extLst>
      <p:ext uri="{BB962C8B-B14F-4D97-AF65-F5344CB8AC3E}">
        <p14:creationId xmlns:p14="http://schemas.microsoft.com/office/powerpoint/2010/main" val="344358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Use un encabezado de sección para cada uno de los temas, de manera que la transición resulte clara para el público. </a:t>
            </a:r>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14</a:t>
            </a:fld>
            <a:endParaRPr lang="es-ES" dirty="0"/>
          </a:p>
        </p:txBody>
      </p:sp>
    </p:spTree>
    <p:extLst>
      <p:ext uri="{BB962C8B-B14F-4D97-AF65-F5344CB8AC3E}">
        <p14:creationId xmlns:p14="http://schemas.microsoft.com/office/powerpoint/2010/main" val="2811094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pPr/>
              <a:t>01/11/2017</a:t>
            </a:fld>
            <a:endParaRPr kumimoji="0" lang="es-ES"/>
          </a:p>
        </p:txBody>
      </p:sp>
      <p:sp>
        <p:nvSpPr>
          <p:cNvPr id="6" name="Footer Placeholder 4"/>
          <p:cNvSpPr>
            <a:spLocks noGrp="1"/>
          </p:cNvSpPr>
          <p:nvPr>
            <p:ph type="ftr" sz="quarter" idx="11"/>
          </p:nvPr>
        </p:nvSpPr>
        <p:spPr>
          <a:xfrm>
            <a:off x="3352800" y="6356350"/>
            <a:ext cx="2895600" cy="365125"/>
          </a:xfrm>
        </p:spPr>
        <p:txBody>
          <a:bodyPr/>
          <a:lstStyle/>
          <a:p>
            <a:endParaRPr kumimoji="0" lang="es-ES"/>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pPr/>
              <a:t>01/11/2017</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01/11/2017</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01/11/2017</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01/11/2017</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01/11/2017</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pPr/>
              <a:t>01/11/2017</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pPr/>
              <a:t>01/11/2017</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01/11/2017</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01/11/2017</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01/11/2017</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01/11/2017</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pPr/>
              <a:t>01/11/2017</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pPr/>
              <a:t>‹Nº›</a:t>
            </a:fld>
            <a:endParaRPr kumimoji="0" lang="es-ES"/>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tm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0.xml"/><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6.tm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5.emf"/><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tmp"/><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9.tmp"/><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s-ES" dirty="0" smtClean="0"/>
              <a:t>Tablas y Relaciones</a:t>
            </a:r>
            <a:endParaRPr lang="es-ES" dirty="0"/>
          </a:p>
        </p:txBody>
      </p:sp>
      <p:sp>
        <p:nvSpPr>
          <p:cNvPr id="3" name="Subtitle 2"/>
          <p:cNvSpPr>
            <a:spLocks noGrp="1"/>
          </p:cNvSpPr>
          <p:nvPr>
            <p:ph type="subTitle" idx="1"/>
            <p:custDataLst>
              <p:tags r:id="rId3"/>
            </p:custDataLst>
          </p:nvPr>
        </p:nvSpPr>
        <p:spPr/>
        <p:txBody>
          <a:bodyPr>
            <a:normAutofit/>
          </a:bodyPr>
          <a:lstStyle/>
          <a:p>
            <a:r>
              <a:rPr lang="es-ES" sz="2400" dirty="0" smtClean="0">
                <a:latin typeface="+mn-lt"/>
              </a:rPr>
              <a:t>Computación 1</a:t>
            </a:r>
            <a:endParaRPr lang="es-E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85" y="1395066"/>
            <a:ext cx="776855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39552" y="764704"/>
            <a:ext cx="7704856" cy="369332"/>
          </a:xfrm>
          <a:prstGeom prst="rect">
            <a:avLst/>
          </a:prstGeom>
          <a:noFill/>
        </p:spPr>
        <p:txBody>
          <a:bodyPr wrap="square" rtlCol="0">
            <a:spAutoFit/>
          </a:bodyPr>
          <a:lstStyle/>
          <a:p>
            <a:r>
              <a:rPr lang="es-ES" dirty="0" smtClean="0"/>
              <a:t>Considérese el modelo de datos de abajo:</a:t>
            </a:r>
            <a:endParaRPr lang="es-ES" dirty="0"/>
          </a:p>
        </p:txBody>
      </p:sp>
      <p:sp>
        <p:nvSpPr>
          <p:cNvPr id="8" name="7 CuadroTexto"/>
          <p:cNvSpPr txBox="1"/>
          <p:nvPr/>
        </p:nvSpPr>
        <p:spPr>
          <a:xfrm>
            <a:off x="565584" y="4028004"/>
            <a:ext cx="7966855" cy="2308324"/>
          </a:xfrm>
          <a:prstGeom prst="rect">
            <a:avLst/>
          </a:prstGeom>
          <a:noFill/>
        </p:spPr>
        <p:txBody>
          <a:bodyPr wrap="square" rtlCol="0">
            <a:spAutoFit/>
          </a:bodyPr>
          <a:lstStyle/>
          <a:p>
            <a:r>
              <a:rPr lang="es-ES" dirty="0" smtClean="0"/>
              <a:t>La diferencia respecto al modelo anterior es que aparece un círculo en el lado 1. Y que la clave primaria de la tabla Venta (PK) ya no es compuesta.</a:t>
            </a:r>
          </a:p>
          <a:p>
            <a:r>
              <a:rPr lang="es-ES" dirty="0" smtClean="0"/>
              <a:t>El circulo a la izquierda indica que es posible ahora insertar un registro en la tabla Venta sin tener un Vendedor asociado.</a:t>
            </a:r>
          </a:p>
          <a:p>
            <a:endParaRPr lang="es-ES" dirty="0" smtClean="0"/>
          </a:p>
          <a:p>
            <a:r>
              <a:rPr lang="es-ES" dirty="0" smtClean="0"/>
              <a:t>FK significa clave foránea , o sea, el campo cédula en la tabla “Venta” es un elemento de clave primaria pero en otra tabla, en este caso, “Vendedor”</a:t>
            </a:r>
          </a:p>
          <a:p>
            <a:endParaRPr lang="es-E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 name="1 CuadroTexto"/>
          <p:cNvSpPr txBox="1"/>
          <p:nvPr/>
        </p:nvSpPr>
        <p:spPr>
          <a:xfrm>
            <a:off x="539552" y="764704"/>
            <a:ext cx="7704856" cy="369332"/>
          </a:xfrm>
          <a:prstGeom prst="rect">
            <a:avLst/>
          </a:prstGeom>
          <a:noFill/>
        </p:spPr>
        <p:txBody>
          <a:bodyPr wrap="square" rtlCol="0">
            <a:spAutoFit/>
          </a:bodyPr>
          <a:lstStyle/>
          <a:p>
            <a:r>
              <a:rPr lang="es-ES" dirty="0" smtClean="0"/>
              <a:t>El modelo de </a:t>
            </a:r>
            <a:r>
              <a:rPr lang="es-ES" u="sng" dirty="0" smtClean="0"/>
              <a:t>relaciones</a:t>
            </a:r>
            <a:r>
              <a:rPr lang="es-ES" dirty="0" smtClean="0"/>
              <a:t>  en Access equivale a:</a:t>
            </a:r>
            <a:endParaRPr lang="es-E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293096"/>
            <a:ext cx="4114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6248615" y="2444695"/>
            <a:ext cx="1980513" cy="1200329"/>
          </a:xfrm>
          <a:prstGeom prst="rect">
            <a:avLst/>
          </a:prstGeom>
          <a:noFill/>
        </p:spPr>
        <p:txBody>
          <a:bodyPr wrap="square" rtlCol="0">
            <a:spAutoFit/>
          </a:bodyPr>
          <a:lstStyle/>
          <a:p>
            <a:r>
              <a:rPr lang="es-ES" dirty="0" smtClean="0"/>
              <a:t>Observe que la clave primaria en la tabla Venta es </a:t>
            </a:r>
            <a:r>
              <a:rPr lang="es-ES" b="1" dirty="0" err="1" smtClean="0"/>
              <a:t>VentaID</a:t>
            </a:r>
            <a:endParaRPr lang="es-ES" b="1" dirty="0"/>
          </a:p>
        </p:txBody>
      </p:sp>
      <p:sp>
        <p:nvSpPr>
          <p:cNvPr id="7" name="CuadroTexto 6"/>
          <p:cNvSpPr txBox="1"/>
          <p:nvPr/>
        </p:nvSpPr>
        <p:spPr>
          <a:xfrm>
            <a:off x="5436096" y="4509120"/>
            <a:ext cx="3528392" cy="1754326"/>
          </a:xfrm>
          <a:prstGeom prst="rect">
            <a:avLst/>
          </a:prstGeom>
          <a:noFill/>
        </p:spPr>
        <p:txBody>
          <a:bodyPr wrap="square" rtlCol="0">
            <a:spAutoFit/>
          </a:bodyPr>
          <a:lstStyle/>
          <a:p>
            <a:r>
              <a:rPr lang="es-ES" dirty="0" smtClean="0"/>
              <a:t>Al no seleccionar “Exigir integridad referencial” será posible entonces insertar un registro en la tabla “Venta”, y que además, no esté asociado con un registro en la tabla </a:t>
            </a:r>
            <a:r>
              <a:rPr lang="es-ES" dirty="0"/>
              <a:t>Vendedor </a:t>
            </a:r>
            <a:endParaRPr lang="es-ES" b="1" dirty="0"/>
          </a:p>
        </p:txBody>
      </p:sp>
      <p:pic>
        <p:nvPicPr>
          <p:cNvPr id="6" name="Imagen 5"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44" y="1556792"/>
            <a:ext cx="4546151" cy="2088232"/>
          </a:xfrm>
          <a:prstGeom prst="rect">
            <a:avLst/>
          </a:prstGeom>
        </p:spPr>
      </p:pic>
    </p:spTree>
    <p:extLst>
      <p:ext uri="{BB962C8B-B14F-4D97-AF65-F5344CB8AC3E}">
        <p14:creationId xmlns:p14="http://schemas.microsoft.com/office/powerpoint/2010/main" val="170936083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2"/>
            </p:custDataLst>
          </p:nvPr>
        </p:nvSpPr>
        <p:spPr>
          <a:xfrm>
            <a:off x="762000" y="269632"/>
            <a:ext cx="8077200"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ES" dirty="0" smtClean="0"/>
              <a:t>Eliminar un registro</a:t>
            </a:r>
            <a:endParaRPr lang="es-ES" dirty="0"/>
          </a:p>
        </p:txBody>
      </p:sp>
      <p:sp>
        <p:nvSpPr>
          <p:cNvPr id="5" name="4 CuadroTexto"/>
          <p:cNvSpPr txBox="1"/>
          <p:nvPr/>
        </p:nvSpPr>
        <p:spPr>
          <a:xfrm>
            <a:off x="323528" y="1294398"/>
            <a:ext cx="8183884" cy="369332"/>
          </a:xfrm>
          <a:prstGeom prst="rect">
            <a:avLst/>
          </a:prstGeom>
          <a:noFill/>
        </p:spPr>
        <p:txBody>
          <a:bodyPr wrap="square" rtlCol="0">
            <a:spAutoFit/>
          </a:bodyPr>
          <a:lstStyle/>
          <a:p>
            <a:r>
              <a:rPr lang="es-ES" dirty="0" smtClean="0"/>
              <a:t>Para eliminar un registro, selecciona el registro y luego selecciona eliminar</a:t>
            </a:r>
            <a:endParaRPr lang="es-ES" dirty="0"/>
          </a:p>
        </p:txBody>
      </p:sp>
      <p:graphicFrame>
        <p:nvGraphicFramePr>
          <p:cNvPr id="3" name="Objeto 2"/>
          <p:cNvGraphicFramePr>
            <a:graphicFrameLocks noChangeAspect="1"/>
          </p:cNvGraphicFramePr>
          <p:nvPr>
            <p:extLst>
              <p:ext uri="{D42A27DB-BD31-4B8C-83A1-F6EECF244321}">
                <p14:modId xmlns:p14="http://schemas.microsoft.com/office/powerpoint/2010/main" val="2703915627"/>
              </p:ext>
            </p:extLst>
          </p:nvPr>
        </p:nvGraphicFramePr>
        <p:xfrm>
          <a:off x="542764" y="1844824"/>
          <a:ext cx="7745412" cy="2603500"/>
        </p:xfrm>
        <a:graphic>
          <a:graphicData uri="http://schemas.openxmlformats.org/presentationml/2006/ole">
            <mc:AlternateContent xmlns:mc="http://schemas.openxmlformats.org/markup-compatibility/2006">
              <mc:Choice xmlns:v="urn:schemas-microsoft-com:vml" Requires="v">
                <p:oleObj spid="_x0000_s1059" name="Image" r:id="rId4" imgW="7745760" imgH="2603160" progId="Photoshop.Image.7">
                  <p:embed/>
                </p:oleObj>
              </mc:Choice>
              <mc:Fallback>
                <p:oleObj name="Image" r:id="rId4" imgW="7745760" imgH="2603160" progId="Photoshop.Image.7">
                  <p:embed/>
                  <p:pic>
                    <p:nvPicPr>
                      <p:cNvPr id="0" name=""/>
                      <p:cNvPicPr/>
                      <p:nvPr/>
                    </p:nvPicPr>
                    <p:blipFill>
                      <a:blip r:embed="rId5"/>
                      <a:stretch>
                        <a:fillRect/>
                      </a:stretch>
                    </p:blipFill>
                    <p:spPr>
                      <a:xfrm>
                        <a:off x="542764" y="1844824"/>
                        <a:ext cx="7745412" cy="2603500"/>
                      </a:xfrm>
                      <a:prstGeom prst="rect">
                        <a:avLst/>
                      </a:prstGeom>
                    </p:spPr>
                  </p:pic>
                </p:oleObj>
              </mc:Fallback>
            </mc:AlternateContent>
          </a:graphicData>
        </a:graphic>
      </p:graphicFrame>
      <p:cxnSp>
        <p:nvCxnSpPr>
          <p:cNvPr id="7" name="6 Conector recto de flecha"/>
          <p:cNvCxnSpPr/>
          <p:nvPr/>
        </p:nvCxnSpPr>
        <p:spPr>
          <a:xfrm flipV="1">
            <a:off x="570223" y="3573016"/>
            <a:ext cx="1548680" cy="64807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4 CuadroTexto"/>
          <p:cNvSpPr txBox="1"/>
          <p:nvPr/>
        </p:nvSpPr>
        <p:spPr>
          <a:xfrm>
            <a:off x="416434" y="5579948"/>
            <a:ext cx="8183884" cy="646331"/>
          </a:xfrm>
          <a:prstGeom prst="rect">
            <a:avLst/>
          </a:prstGeom>
          <a:noFill/>
        </p:spPr>
        <p:txBody>
          <a:bodyPr wrap="square" rtlCol="0">
            <a:spAutoFit/>
          </a:bodyPr>
          <a:lstStyle/>
          <a:p>
            <a:r>
              <a:rPr lang="es-ES" dirty="0" smtClean="0"/>
              <a:t>Para eliminar varios registros seguidos, seleccionamos mediante la operación arrastre y luego eliminar como en el caso anterior.</a:t>
            </a:r>
            <a:endParaRPr lang="es-ES" dirty="0"/>
          </a:p>
        </p:txBody>
      </p:sp>
    </p:spTree>
    <p:extLst>
      <p:ext uri="{BB962C8B-B14F-4D97-AF65-F5344CB8AC3E}">
        <p14:creationId xmlns:p14="http://schemas.microsoft.com/office/powerpoint/2010/main" val="1223098323"/>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762000" y="269632"/>
            <a:ext cx="8077200"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ES" dirty="0" smtClean="0"/>
              <a:t>Eliminar un registro</a:t>
            </a:r>
            <a:endParaRPr lang="es-ES" dirty="0"/>
          </a:p>
        </p:txBody>
      </p:sp>
      <p:sp>
        <p:nvSpPr>
          <p:cNvPr id="5" name="4 CuadroTexto"/>
          <p:cNvSpPr txBox="1"/>
          <p:nvPr/>
        </p:nvSpPr>
        <p:spPr>
          <a:xfrm>
            <a:off x="323528" y="1505893"/>
            <a:ext cx="8136904" cy="923330"/>
          </a:xfrm>
          <a:prstGeom prst="rect">
            <a:avLst/>
          </a:prstGeom>
          <a:noFill/>
        </p:spPr>
        <p:txBody>
          <a:bodyPr wrap="square" rtlCol="0">
            <a:spAutoFit/>
          </a:bodyPr>
          <a:lstStyle/>
          <a:p>
            <a:r>
              <a:rPr lang="es-ES" dirty="0" smtClean="0"/>
              <a:t>En caso de una relación con integridad referencial, primero se deben borrar </a:t>
            </a:r>
            <a:r>
              <a:rPr lang="es-ES" b="1" dirty="0" smtClean="0"/>
              <a:t>todos</a:t>
            </a:r>
            <a:r>
              <a:rPr lang="es-ES" dirty="0" smtClean="0"/>
              <a:t> los registros del lado </a:t>
            </a:r>
            <a:r>
              <a:rPr lang="es-ES" b="1" dirty="0" smtClean="0"/>
              <a:t>muchos</a:t>
            </a:r>
            <a:r>
              <a:rPr lang="es-ES" dirty="0" smtClean="0"/>
              <a:t> para poder borrar el registro del lado </a:t>
            </a:r>
            <a:r>
              <a:rPr lang="es-ES" b="1" dirty="0" smtClean="0"/>
              <a:t>uno</a:t>
            </a:r>
            <a:r>
              <a:rPr lang="es-ES" dirty="0" smtClean="0"/>
              <a:t>.</a:t>
            </a:r>
          </a:p>
          <a:p>
            <a:r>
              <a:rPr lang="es-ES" dirty="0" smtClean="0"/>
              <a:t>En caso contrario el sistema dará un error:</a:t>
            </a:r>
            <a:endParaRPr lang="es-ES" dirty="0"/>
          </a:p>
        </p:txBody>
      </p:sp>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852936"/>
            <a:ext cx="6362833" cy="2664296"/>
          </a:xfrm>
          <a:prstGeom prst="rect">
            <a:avLst/>
          </a:prstGeom>
        </p:spPr>
      </p:pic>
    </p:spTree>
    <p:extLst>
      <p:ext uri="{BB962C8B-B14F-4D97-AF65-F5344CB8AC3E}">
        <p14:creationId xmlns:p14="http://schemas.microsoft.com/office/powerpoint/2010/main" val="354113332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5400" dirty="0" smtClean="0"/>
              <a:t>Actividad</a:t>
            </a:r>
            <a:endParaRPr lang="es-ES" sz="5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a:t>
            </a:r>
            <a:endParaRPr lang="es-ES" dirty="0"/>
          </a:p>
        </p:txBody>
      </p:sp>
      <p:sp>
        <p:nvSpPr>
          <p:cNvPr id="3" name="Marcador de contenido 2"/>
          <p:cNvSpPr>
            <a:spLocks noGrp="1"/>
          </p:cNvSpPr>
          <p:nvPr>
            <p:ph idx="1"/>
          </p:nvPr>
        </p:nvSpPr>
        <p:spPr>
          <a:xfrm>
            <a:off x="539552" y="1340769"/>
            <a:ext cx="8382000" cy="1188312"/>
          </a:xfrm>
        </p:spPr>
        <p:txBody>
          <a:bodyPr>
            <a:normAutofit/>
          </a:bodyPr>
          <a:lstStyle/>
          <a:p>
            <a:pPr marL="514350" indent="-514350">
              <a:buAutoNum type="arabicParenR"/>
            </a:pPr>
            <a:r>
              <a:rPr lang="es-ES" sz="2400" dirty="0" smtClean="0"/>
              <a:t>Crear la base de datos en MS Access </a:t>
            </a:r>
            <a:r>
              <a:rPr lang="es-ES" sz="2400" dirty="0"/>
              <a:t> </a:t>
            </a:r>
            <a:r>
              <a:rPr lang="es-ES" sz="2400" dirty="0" smtClean="0"/>
              <a:t>correspondiente al siguiente modelo </a:t>
            </a:r>
            <a:r>
              <a:rPr lang="es-ES" sz="2400" dirty="0"/>
              <a:t>de </a:t>
            </a:r>
            <a:r>
              <a:rPr lang="es-ES" sz="2400" dirty="0" smtClean="0"/>
              <a:t>datos:</a:t>
            </a:r>
          </a:p>
          <a:p>
            <a:pPr marL="514350" indent="-514350">
              <a:buAutoNum type="arabicParenR"/>
            </a:pPr>
            <a:endParaRPr lang="es-ES" sz="2400" dirty="0" smtClean="0"/>
          </a:p>
          <a:p>
            <a:pPr marL="514350" indent="-514350">
              <a:buAutoNum type="arabicParenR"/>
            </a:pPr>
            <a:endParaRPr lang="es-ES" sz="2400" dirty="0"/>
          </a:p>
          <a:p>
            <a:pPr marL="514350" indent="-514350">
              <a:buAutoNum type="arabicParenR"/>
            </a:pPr>
            <a:endParaRPr lang="es-ES" sz="2400" dirty="0" smtClean="0"/>
          </a:p>
          <a:p>
            <a:pPr marL="514350" indent="-514350">
              <a:buAutoNum type="arabicParenR"/>
            </a:pPr>
            <a:endParaRPr lang="es-ES" sz="2400" dirty="0"/>
          </a:p>
          <a:p>
            <a:pPr marL="514350" indent="-514350">
              <a:buAutoNum type="arabicParenR"/>
            </a:pPr>
            <a:endParaRPr lang="es-ES" sz="2400" dirty="0"/>
          </a:p>
          <a:p>
            <a:pPr marL="514350" indent="-514350">
              <a:buAutoNum type="arabicParenR"/>
            </a:pPr>
            <a:endParaRPr lang="es-ES" sz="2400" dirty="0" smtClean="0"/>
          </a:p>
          <a:p>
            <a:pPr marL="514350" indent="-514350">
              <a:buAutoNum type="arabicParenR"/>
            </a:pPr>
            <a:endParaRPr lang="es-ES" sz="2400" dirty="0"/>
          </a:p>
          <a:p>
            <a:pPr marL="514350" indent="-514350">
              <a:buAutoNum type="arabicParenR"/>
            </a:pPr>
            <a:endParaRPr lang="es-ES" sz="2400" dirty="0" smtClean="0"/>
          </a:p>
          <a:p>
            <a:pPr marL="0" indent="0">
              <a:buNone/>
            </a:pPr>
            <a:endParaRPr lang="es-ES" sz="2400" dirty="0"/>
          </a:p>
          <a:p>
            <a:pPr marL="0" indent="0">
              <a:buNone/>
            </a:pPr>
            <a:endParaRPr lang="es-ES" sz="2400" dirty="0"/>
          </a:p>
        </p:txBody>
      </p:sp>
      <p:sp>
        <p:nvSpPr>
          <p:cNvPr id="6" name="CuadroTexto 5"/>
          <p:cNvSpPr txBox="1"/>
          <p:nvPr/>
        </p:nvSpPr>
        <p:spPr>
          <a:xfrm>
            <a:off x="869504" y="3861048"/>
            <a:ext cx="8274496" cy="3046988"/>
          </a:xfrm>
          <a:prstGeom prst="rect">
            <a:avLst/>
          </a:prstGeom>
          <a:noFill/>
        </p:spPr>
        <p:txBody>
          <a:bodyPr wrap="square" rtlCol="0">
            <a:spAutoFit/>
          </a:bodyPr>
          <a:lstStyle/>
          <a:p>
            <a:r>
              <a:rPr lang="es-ES" sz="2400" dirty="0" smtClean="0"/>
              <a:t>2) Para </a:t>
            </a:r>
            <a:r>
              <a:rPr lang="es-ES" sz="2400" dirty="0"/>
              <a:t>los datos usar los archivos publicados en Excel </a:t>
            </a:r>
            <a:r>
              <a:rPr lang="es-ES" sz="2400" dirty="0" smtClean="0"/>
              <a:t>(</a:t>
            </a:r>
            <a:r>
              <a:rPr lang="es-ES" sz="2400" dirty="0"/>
              <a:t>C</a:t>
            </a:r>
            <a:r>
              <a:rPr lang="es-ES" sz="2400" dirty="0" smtClean="0"/>
              <a:t>ubículo </a:t>
            </a:r>
            <a:r>
              <a:rPr lang="es-ES" sz="2400" dirty="0"/>
              <a:t>y Articulo</a:t>
            </a:r>
            <a:r>
              <a:rPr lang="es-ES" sz="2400" dirty="0" smtClean="0"/>
              <a:t>). </a:t>
            </a:r>
            <a:r>
              <a:rPr lang="es-ES" sz="2400" dirty="0"/>
              <a:t>Usted puede modificar los datos para realizar el modelo, p. ej. eliminar </a:t>
            </a:r>
            <a:r>
              <a:rPr lang="es-ES" sz="2400" dirty="0" smtClean="0"/>
              <a:t>registros duplicados</a:t>
            </a:r>
            <a:r>
              <a:rPr lang="es-ES" sz="2400" dirty="0"/>
              <a:t>, ignorar registros </a:t>
            </a:r>
            <a:r>
              <a:rPr lang="es-ES" sz="2400" dirty="0" smtClean="0"/>
              <a:t>perdidos,... </a:t>
            </a:r>
            <a:r>
              <a:rPr lang="es-ES" sz="2400" dirty="0"/>
              <a:t>Lo </a:t>
            </a:r>
            <a:r>
              <a:rPr lang="es-ES" sz="2400" dirty="0" smtClean="0"/>
              <a:t>que se pide es construir el modelo dado con algún </a:t>
            </a:r>
            <a:r>
              <a:rPr lang="es-ES" sz="2400" dirty="0" smtClean="0"/>
              <a:t>contenido de los datos originales.</a:t>
            </a:r>
            <a:endParaRPr lang="es-ES" sz="2400" dirty="0" smtClean="0"/>
          </a:p>
          <a:p>
            <a:r>
              <a:rPr lang="es-ES" sz="2400" dirty="0" smtClean="0"/>
              <a:t>3) Renombrar </a:t>
            </a:r>
            <a:r>
              <a:rPr lang="es-ES" sz="2400" dirty="0"/>
              <a:t>su archivo de trabajo de base de datos con su número de </a:t>
            </a:r>
            <a:r>
              <a:rPr lang="es-ES" sz="2400" dirty="0" smtClean="0"/>
              <a:t>cédula</a:t>
            </a:r>
          </a:p>
          <a:p>
            <a:r>
              <a:rPr lang="es-ES" sz="2400" dirty="0" smtClean="0"/>
              <a:t>4) Enviar </a:t>
            </a:r>
            <a:r>
              <a:rPr lang="es-ES" sz="2400" dirty="0"/>
              <a:t>el archivo usando el </a:t>
            </a:r>
            <a:r>
              <a:rPr lang="es-ES" sz="2400"/>
              <a:t>sitio </a:t>
            </a:r>
            <a:r>
              <a:rPr lang="es-ES" sz="2400" smtClean="0"/>
              <a:t>web</a:t>
            </a:r>
            <a:endParaRPr lang="es-ES" sz="2000" dirty="0"/>
          </a:p>
        </p:txBody>
      </p:sp>
      <p:pic>
        <p:nvPicPr>
          <p:cNvPr id="7" name="Imagen 6"/>
          <p:cNvPicPr>
            <a:picLocks noChangeAspect="1"/>
          </p:cNvPicPr>
          <p:nvPr/>
        </p:nvPicPr>
        <p:blipFill>
          <a:blip r:embed="rId2"/>
          <a:stretch>
            <a:fillRect/>
          </a:stretch>
        </p:blipFill>
        <p:spPr>
          <a:xfrm>
            <a:off x="539552" y="2267464"/>
            <a:ext cx="8068442" cy="1640595"/>
          </a:xfrm>
          <a:prstGeom prst="rect">
            <a:avLst/>
          </a:prstGeom>
        </p:spPr>
      </p:pic>
    </p:spTree>
    <p:extLst>
      <p:ext uri="{BB962C8B-B14F-4D97-AF65-F5344CB8AC3E}">
        <p14:creationId xmlns:p14="http://schemas.microsoft.com/office/powerpoint/2010/main" val="5779601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a:t>
            </a:r>
            <a:endParaRPr lang="es-E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8857" y="3096764"/>
            <a:ext cx="2492533" cy="287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32173" y="1480339"/>
            <a:ext cx="5112568" cy="1200329"/>
          </a:xfrm>
          <a:prstGeom prst="rect">
            <a:avLst/>
          </a:prstGeom>
          <a:noFill/>
        </p:spPr>
        <p:txBody>
          <a:bodyPr wrap="square" rtlCol="0">
            <a:spAutoFit/>
          </a:bodyPr>
          <a:lstStyle/>
          <a:p>
            <a:r>
              <a:rPr lang="es-ES" dirty="0" smtClean="0"/>
              <a:t>Una tabla permite almacenar un conjunto de registros. </a:t>
            </a:r>
          </a:p>
          <a:p>
            <a:r>
              <a:rPr lang="es-ES" dirty="0" smtClean="0"/>
              <a:t>Los registros pueden estar duplicados</a:t>
            </a:r>
          </a:p>
          <a:p>
            <a:endParaRPr lang="es-ES" dirty="0"/>
          </a:p>
        </p:txBody>
      </p:sp>
      <p:sp>
        <p:nvSpPr>
          <p:cNvPr id="6" name="5 CuadroTexto"/>
          <p:cNvSpPr txBox="1"/>
          <p:nvPr/>
        </p:nvSpPr>
        <p:spPr>
          <a:xfrm>
            <a:off x="755576" y="3240019"/>
            <a:ext cx="5112568" cy="3139321"/>
          </a:xfrm>
          <a:prstGeom prst="rect">
            <a:avLst/>
          </a:prstGeom>
          <a:noFill/>
          <a:ln>
            <a:solidFill>
              <a:srgbClr val="FF0000"/>
            </a:solidFill>
          </a:ln>
        </p:spPr>
        <p:txBody>
          <a:bodyPr wrap="square" rtlCol="0">
            <a:spAutoFit/>
          </a:bodyPr>
          <a:lstStyle/>
          <a:p>
            <a:r>
              <a:rPr lang="es-ES" dirty="0" smtClean="0"/>
              <a:t>La figura a la derecha, se muestra el modelo de la tabla de nombre </a:t>
            </a:r>
            <a:r>
              <a:rPr lang="es-ES" b="1" dirty="0" smtClean="0"/>
              <a:t>Vendedor</a:t>
            </a:r>
            <a:r>
              <a:rPr lang="es-ES" dirty="0" smtClean="0"/>
              <a:t>. </a:t>
            </a:r>
          </a:p>
          <a:p>
            <a:r>
              <a:rPr lang="es-ES" dirty="0" smtClean="0"/>
              <a:t>El nombre de la tabla es un sustantivo singular y con letra mayúscula al principio.</a:t>
            </a:r>
          </a:p>
          <a:p>
            <a:endParaRPr lang="es-ES" dirty="0"/>
          </a:p>
          <a:p>
            <a:r>
              <a:rPr lang="es-ES" dirty="0" smtClean="0"/>
              <a:t>La tabla Vendedor no </a:t>
            </a:r>
            <a:r>
              <a:rPr lang="es-ES" dirty="0"/>
              <a:t>permite registros duplicados debido </a:t>
            </a:r>
            <a:r>
              <a:rPr lang="es-ES" dirty="0" smtClean="0"/>
              <a:t>a que tenemos el campo </a:t>
            </a:r>
            <a:r>
              <a:rPr lang="es-ES" b="1" dirty="0"/>
              <a:t>cédula</a:t>
            </a:r>
            <a:r>
              <a:rPr lang="es-ES" dirty="0"/>
              <a:t> </a:t>
            </a:r>
            <a:r>
              <a:rPr lang="es-ES" dirty="0" smtClean="0"/>
              <a:t>definida como </a:t>
            </a:r>
            <a:r>
              <a:rPr lang="es-ES" dirty="0"/>
              <a:t>clave primaria (PK).</a:t>
            </a:r>
          </a:p>
          <a:p>
            <a:r>
              <a:rPr lang="es-ES" dirty="0" smtClean="0"/>
              <a:t>Una clave </a:t>
            </a:r>
            <a:r>
              <a:rPr lang="es-ES" dirty="0"/>
              <a:t>primaria de una tabla permite identificar de manera unívoca </a:t>
            </a:r>
            <a:r>
              <a:rPr lang="es-ES" dirty="0" smtClean="0"/>
              <a:t>un registro</a:t>
            </a:r>
          </a:p>
          <a:p>
            <a:r>
              <a:rPr lang="es-ES" dirty="0" smtClean="0"/>
              <a:t>La clave primaria va subrayada en el modelo</a:t>
            </a:r>
            <a:endParaRPr lang="es-ES" dirty="0"/>
          </a:p>
        </p:txBody>
      </p:sp>
      <p:pic>
        <p:nvPicPr>
          <p:cNvPr id="5" name="4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7" y="1549548"/>
            <a:ext cx="3401995" cy="727323"/>
          </a:xfrm>
          <a:prstGeom prst="rect">
            <a:avLst/>
          </a:prstGeom>
        </p:spPr>
      </p:pic>
      <p:cxnSp>
        <p:nvCxnSpPr>
          <p:cNvPr id="8" name="7 Conector recto de flecha"/>
          <p:cNvCxnSpPr/>
          <p:nvPr/>
        </p:nvCxnSpPr>
        <p:spPr>
          <a:xfrm>
            <a:off x="5580112" y="3645024"/>
            <a:ext cx="504056"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7" y="2290588"/>
            <a:ext cx="3411190" cy="281559"/>
          </a:xfrm>
          <a:prstGeom prst="rect">
            <a:avLst/>
          </a:prstGeom>
        </p:spPr>
      </p:pic>
    </p:spTree>
    <p:extLst>
      <p:ext uri="{BB962C8B-B14F-4D97-AF65-F5344CB8AC3E}">
        <p14:creationId xmlns:p14="http://schemas.microsoft.com/office/powerpoint/2010/main" val="1398246738"/>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a:t>
            </a:r>
            <a:endParaRPr lang="es-ES" dirty="0"/>
          </a:p>
        </p:txBody>
      </p:sp>
      <p:sp>
        <p:nvSpPr>
          <p:cNvPr id="4" name="3 CuadroTexto"/>
          <p:cNvSpPr txBox="1"/>
          <p:nvPr/>
        </p:nvSpPr>
        <p:spPr>
          <a:xfrm>
            <a:off x="614264" y="1844824"/>
            <a:ext cx="4893840" cy="2862322"/>
          </a:xfrm>
          <a:prstGeom prst="rect">
            <a:avLst/>
          </a:prstGeom>
          <a:noFill/>
        </p:spPr>
        <p:txBody>
          <a:bodyPr wrap="square" rtlCol="0">
            <a:spAutoFit/>
          </a:bodyPr>
          <a:lstStyle/>
          <a:p>
            <a:r>
              <a:rPr lang="es-ES" dirty="0" smtClean="0"/>
              <a:t>La tabla de la derecha, contiene tres campos que son: cédula, nombre y email.</a:t>
            </a:r>
          </a:p>
          <a:p>
            <a:endParaRPr lang="es-ES" dirty="0" smtClean="0"/>
          </a:p>
          <a:p>
            <a:r>
              <a:rPr lang="es-ES" dirty="0" smtClean="0"/>
              <a:t>Los tipos de esas columnas son </a:t>
            </a:r>
            <a:r>
              <a:rPr lang="es-ES" dirty="0" err="1" smtClean="0"/>
              <a:t>varchar</a:t>
            </a:r>
            <a:r>
              <a:rPr lang="es-ES" dirty="0" smtClean="0"/>
              <a:t>(n) que corresponden a un tipo de texto variable con longitud máxima </a:t>
            </a:r>
            <a:r>
              <a:rPr lang="es-ES" b="1" dirty="0" smtClean="0"/>
              <a:t>n </a:t>
            </a:r>
            <a:r>
              <a:rPr lang="es-ES" dirty="0" smtClean="0"/>
              <a:t>caracteres. El número n es un numero entero positivo.</a:t>
            </a:r>
          </a:p>
          <a:p>
            <a:endParaRPr lang="es-ES" dirty="0" smtClean="0"/>
          </a:p>
          <a:p>
            <a:r>
              <a:rPr lang="es-ES" dirty="0" smtClean="0"/>
              <a:t>En </a:t>
            </a:r>
            <a:r>
              <a:rPr lang="es-ES" dirty="0"/>
              <a:t>A</a:t>
            </a:r>
            <a:r>
              <a:rPr lang="es-ES" dirty="0" smtClean="0"/>
              <a:t>ccess 2013, </a:t>
            </a:r>
            <a:r>
              <a:rPr lang="es-ES" dirty="0" err="1" smtClean="0"/>
              <a:t>varchar</a:t>
            </a:r>
            <a:r>
              <a:rPr lang="es-ES" dirty="0" smtClean="0"/>
              <a:t>() corresponde al tipo texto corto, con tamaño definido por el usuario.</a:t>
            </a:r>
            <a:endParaRPr lang="es-ES" dirty="0"/>
          </a:p>
        </p:txBody>
      </p:sp>
      <p:sp>
        <p:nvSpPr>
          <p:cNvPr id="6" name="5 CuadroTexto"/>
          <p:cNvSpPr txBox="1"/>
          <p:nvPr/>
        </p:nvSpPr>
        <p:spPr>
          <a:xfrm>
            <a:off x="4031432" y="5229200"/>
            <a:ext cx="5112568" cy="1477328"/>
          </a:xfrm>
          <a:prstGeom prst="rect">
            <a:avLst/>
          </a:prstGeom>
          <a:noFill/>
        </p:spPr>
        <p:txBody>
          <a:bodyPr wrap="square" rtlCol="0">
            <a:spAutoFit/>
          </a:bodyPr>
          <a:lstStyle/>
          <a:p>
            <a:endParaRPr lang="es-ES" dirty="0"/>
          </a:p>
          <a:p>
            <a:r>
              <a:rPr lang="es-ES" dirty="0" smtClean="0"/>
              <a:t>Además, para todos los campos no se permiten valores nulos. Esto lo señalamos colocando los campos en negrita.</a:t>
            </a:r>
          </a:p>
          <a:p>
            <a:endParaRPr lang="es-E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466" y="1835304"/>
            <a:ext cx="3036778" cy="173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7 Conector recto de flecha"/>
          <p:cNvCxnSpPr/>
          <p:nvPr/>
        </p:nvCxnSpPr>
        <p:spPr>
          <a:xfrm flipV="1">
            <a:off x="5254363" y="2996952"/>
            <a:ext cx="901813" cy="2376264"/>
          </a:xfrm>
          <a:prstGeom prst="straightConnector1">
            <a:avLst/>
          </a:prstGeom>
          <a:ln w="34925">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22332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Crear Tabla en Access</a:t>
            </a:r>
            <a:endParaRPr lang="es-ES" dirty="0"/>
          </a:p>
        </p:txBody>
      </p:sp>
      <p:sp>
        <p:nvSpPr>
          <p:cNvPr id="3" name="2 Marcador de contenido"/>
          <p:cNvSpPr>
            <a:spLocks noGrp="1"/>
          </p:cNvSpPr>
          <p:nvPr>
            <p:ph sz="half" idx="1"/>
          </p:nvPr>
        </p:nvSpPr>
        <p:spPr/>
        <p:txBody>
          <a:bodyPr>
            <a:normAutofit fontScale="92500" lnSpcReduction="10000"/>
          </a:bodyPr>
          <a:lstStyle/>
          <a:p>
            <a:r>
              <a:rPr lang="es-ES" dirty="0" smtClean="0"/>
              <a:t>Para crear una tabla vamos a la opción «crear» del menú principal.</a:t>
            </a:r>
          </a:p>
          <a:p>
            <a:r>
              <a:rPr lang="es-ES" dirty="0" smtClean="0"/>
              <a:t>Y en el grupo “Tablas” seleccionamos «Diseño de Tabla».</a:t>
            </a:r>
          </a:p>
          <a:p>
            <a:r>
              <a:rPr lang="es-ES" dirty="0" smtClean="0"/>
              <a:t>Luego definimos los campos con sus respectivos tipos de acuerdo al modelo de datos creado</a:t>
            </a:r>
            <a:endParaRPr lang="es-ES" dirty="0"/>
          </a:p>
        </p:txBody>
      </p:sp>
      <p:pic>
        <p:nvPicPr>
          <p:cNvPr id="5" name="4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937" y="2997716"/>
            <a:ext cx="3371850" cy="1162050"/>
          </a:xfrm>
          <a:prstGeom prst="rect">
            <a:avLst/>
          </a:prstGeom>
        </p:spPr>
      </p:pic>
      <p:pic>
        <p:nvPicPr>
          <p:cNvPr id="6" name="5 Imagen" descr="Recorte de pantall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8863" y="4293096"/>
            <a:ext cx="4176464" cy="2306492"/>
          </a:xfrm>
          <a:prstGeom prst="rect">
            <a:avLst/>
          </a:prstGeom>
        </p:spPr>
      </p:pic>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24" y="1565693"/>
            <a:ext cx="3600953" cy="1267002"/>
          </a:xfrm>
          <a:prstGeom prst="rect">
            <a:avLst/>
          </a:prstGeom>
        </p:spPr>
      </p:pic>
      <p:sp>
        <p:nvSpPr>
          <p:cNvPr id="4" name="Elipse 3"/>
          <p:cNvSpPr/>
          <p:nvPr/>
        </p:nvSpPr>
        <p:spPr>
          <a:xfrm>
            <a:off x="6008253" y="5447171"/>
            <a:ext cx="504056"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6008253" y="4509120"/>
            <a:ext cx="504056"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4932040" y="3284984"/>
            <a:ext cx="504056"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712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4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4091471"/>
            <a:ext cx="5217019" cy="1465274"/>
          </a:xfrm>
          <a:prstGeom prst="rect">
            <a:avLst/>
          </a:prstGeom>
        </p:spPr>
      </p:pic>
      <p:sp>
        <p:nvSpPr>
          <p:cNvPr id="2" name="1 Título"/>
          <p:cNvSpPr>
            <a:spLocks noGrp="1"/>
          </p:cNvSpPr>
          <p:nvPr>
            <p:ph type="title"/>
          </p:nvPr>
        </p:nvSpPr>
        <p:spPr/>
        <p:txBody>
          <a:bodyPr>
            <a:normAutofit fontScale="90000"/>
          </a:bodyPr>
          <a:lstStyle/>
          <a:p>
            <a:r>
              <a:rPr lang="es-ES" dirty="0" smtClean="0"/>
              <a:t>Insertar registros en Tablas en Access</a:t>
            </a:r>
            <a:endParaRPr lang="es-ES" dirty="0"/>
          </a:p>
        </p:txBody>
      </p:sp>
      <p:sp>
        <p:nvSpPr>
          <p:cNvPr id="3" name="2 Marcador de contenido"/>
          <p:cNvSpPr>
            <a:spLocks noGrp="1"/>
          </p:cNvSpPr>
          <p:nvPr>
            <p:ph sz="half" idx="1"/>
          </p:nvPr>
        </p:nvSpPr>
        <p:spPr/>
        <p:txBody>
          <a:bodyPr>
            <a:normAutofit fontScale="85000" lnSpcReduction="20000"/>
          </a:bodyPr>
          <a:lstStyle/>
          <a:p>
            <a:r>
              <a:rPr lang="es-ES" dirty="0" smtClean="0"/>
              <a:t>Para insertar un registro en una tabla, seleccionamos la tabla, p. ej. “Venta”</a:t>
            </a:r>
          </a:p>
          <a:p>
            <a:r>
              <a:rPr lang="es-ES" dirty="0" smtClean="0"/>
              <a:t>Luego damos </a:t>
            </a:r>
            <a:r>
              <a:rPr lang="es-ES" i="1" dirty="0" err="1" smtClean="0"/>
              <a:t>click</a:t>
            </a:r>
            <a:r>
              <a:rPr lang="es-ES" dirty="0" smtClean="0"/>
              <a:t> en nuevo registro</a:t>
            </a:r>
          </a:p>
          <a:p>
            <a:r>
              <a:rPr lang="es-ES" dirty="0" smtClean="0"/>
              <a:t>Escribimos los respectivos datos en las celdas</a:t>
            </a:r>
          </a:p>
          <a:p>
            <a:pPr marL="0" indent="0">
              <a:buNone/>
            </a:pPr>
            <a:endParaRPr lang="es-ES" dirty="0"/>
          </a:p>
          <a:p>
            <a:pPr marL="0" indent="0">
              <a:buNone/>
            </a:pPr>
            <a:endParaRPr lang="es-ES" dirty="0" smtClean="0"/>
          </a:p>
          <a:p>
            <a:r>
              <a:rPr lang="es-ES" dirty="0" smtClean="0"/>
              <a:t>Y el registro quedará guardado cuando desaparezca la imagen del lápiz al dar sucesivamente «</a:t>
            </a:r>
            <a:r>
              <a:rPr lang="es-ES" dirty="0" err="1" smtClean="0"/>
              <a:t>Enter</a:t>
            </a:r>
            <a:r>
              <a:rPr lang="es-ES" dirty="0" smtClean="0"/>
              <a:t>»</a:t>
            </a:r>
          </a:p>
        </p:txBody>
      </p:sp>
      <p:sp>
        <p:nvSpPr>
          <p:cNvPr id="4" name="3 Marcador de texto"/>
          <p:cNvSpPr>
            <a:spLocks noGrp="1"/>
          </p:cNvSpPr>
          <p:nvPr>
            <p:ph type="body" sz="half" idx="2"/>
          </p:nvPr>
        </p:nvSpPr>
        <p:spPr/>
        <p:txBody>
          <a:bodyPr>
            <a:normAutofit/>
          </a:bodyPr>
          <a:lstStyle/>
          <a:p>
            <a:endParaRPr lang="es-ES" dirty="0"/>
          </a:p>
        </p:txBody>
      </p:sp>
      <p:pic>
        <p:nvPicPr>
          <p:cNvPr id="5" name="4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84784"/>
            <a:ext cx="5217019" cy="1465274"/>
          </a:xfrm>
          <a:prstGeom prst="rect">
            <a:avLst/>
          </a:prstGeom>
        </p:spPr>
      </p:pic>
      <p:pic>
        <p:nvPicPr>
          <p:cNvPr id="6" name="5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55910"/>
            <a:ext cx="4827965" cy="576064"/>
          </a:xfrm>
          <a:prstGeom prst="rect">
            <a:avLst/>
          </a:prstGeom>
        </p:spPr>
      </p:pic>
      <p:cxnSp>
        <p:nvCxnSpPr>
          <p:cNvPr id="8" name="7 Conector recto de flecha"/>
          <p:cNvCxnSpPr/>
          <p:nvPr/>
        </p:nvCxnSpPr>
        <p:spPr>
          <a:xfrm>
            <a:off x="3347864" y="3140968"/>
            <a:ext cx="3638118" cy="152844"/>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4211960" y="1772816"/>
            <a:ext cx="2160240" cy="648072"/>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3923928" y="3744203"/>
            <a:ext cx="1800200" cy="1129184"/>
          </a:xfrm>
          <a:prstGeom prst="straightConnector1">
            <a:avLst/>
          </a:prstGeom>
          <a:ln w="444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5" name="10 Conector recto de flecha"/>
          <p:cNvCxnSpPr/>
          <p:nvPr/>
        </p:nvCxnSpPr>
        <p:spPr>
          <a:xfrm flipV="1">
            <a:off x="4133635" y="4923663"/>
            <a:ext cx="639119" cy="599041"/>
          </a:xfrm>
          <a:prstGeom prst="straightConnector1">
            <a:avLst/>
          </a:prstGeom>
          <a:ln w="444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40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dirty="0" smtClean="0"/>
              <a:t>Relaciones entre tablas</a:t>
            </a:r>
            <a:endParaRPr lang="es-ES" dirty="0"/>
          </a:p>
        </p:txBody>
      </p:sp>
      <p:sp>
        <p:nvSpPr>
          <p:cNvPr id="5" name="Content Placeholder 4"/>
          <p:cNvSpPr>
            <a:spLocks noGrp="1"/>
          </p:cNvSpPr>
          <p:nvPr>
            <p:ph idx="1"/>
            <p:custDataLst>
              <p:tags r:id="rId3"/>
            </p:custDataLst>
          </p:nvPr>
        </p:nvSpPr>
        <p:spPr>
          <a:xfrm>
            <a:off x="762000" y="4028237"/>
            <a:ext cx="8136904" cy="1512168"/>
          </a:xfrm>
        </p:spPr>
        <p:txBody>
          <a:bodyPr>
            <a:normAutofit fontScale="62500" lnSpcReduction="20000"/>
          </a:bodyPr>
          <a:lstStyle/>
          <a:p>
            <a:r>
              <a:rPr lang="es-ES" dirty="0" smtClean="0"/>
              <a:t>Una relación asocia un registro de una tabla con otro registro de la misma u otra tabla</a:t>
            </a:r>
          </a:p>
          <a:p>
            <a:r>
              <a:rPr lang="es-ES" dirty="0" smtClean="0"/>
              <a:t>En el diagrama de arriba, tenemos una relación uno a muchos </a:t>
            </a:r>
            <a:r>
              <a:rPr lang="es-ES" dirty="0" err="1" smtClean="0"/>
              <a:t>ó</a:t>
            </a:r>
            <a:r>
              <a:rPr lang="es-ES" dirty="0" smtClean="0"/>
              <a:t> 1 a N</a:t>
            </a:r>
          </a:p>
          <a:p>
            <a:r>
              <a:rPr lang="es-ES" dirty="0" smtClean="0"/>
              <a:t>Así, este modelo de datos nos dice que: un vendedor realiza una o varias ventas, y una venta es realizada por un vendedor</a:t>
            </a:r>
          </a:p>
          <a:p>
            <a:endParaRPr lang="es-ES" dirty="0" smtClean="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556792"/>
            <a:ext cx="7478797" cy="230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762000" y="5724147"/>
            <a:ext cx="5106144" cy="923330"/>
          </a:xfrm>
          <a:prstGeom prst="rect">
            <a:avLst/>
          </a:prstGeom>
          <a:noFill/>
        </p:spPr>
        <p:txBody>
          <a:bodyPr wrap="square" rtlCol="0">
            <a:spAutoFit/>
          </a:bodyPr>
          <a:lstStyle/>
          <a:p>
            <a:r>
              <a:rPr lang="es-ES" dirty="0"/>
              <a:t>En MS-Access creamos las relaciones </a:t>
            </a:r>
            <a:r>
              <a:rPr lang="es-ES" dirty="0" smtClean="0"/>
              <a:t>en: Herramientas </a:t>
            </a:r>
            <a:r>
              <a:rPr lang="es-ES" dirty="0"/>
              <a:t>de base de datos &gt;&gt; Relaciones</a:t>
            </a:r>
          </a:p>
          <a:p>
            <a:endParaRPr lang="es-ES" dirty="0"/>
          </a:p>
        </p:txBody>
      </p:sp>
      <p:pic>
        <p:nvPicPr>
          <p:cNvPr id="4" name="Imagen 3"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3862" y="5556613"/>
            <a:ext cx="3381847" cy="1352739"/>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Relaciones</a:t>
            </a:r>
            <a:endParaRPr lang="es-ES" dirty="0"/>
          </a:p>
        </p:txBody>
      </p:sp>
      <p:sp>
        <p:nvSpPr>
          <p:cNvPr id="3" name="2 Marcador de contenido"/>
          <p:cNvSpPr>
            <a:spLocks noGrp="1"/>
          </p:cNvSpPr>
          <p:nvPr>
            <p:ph sz="half" idx="1"/>
          </p:nvPr>
        </p:nvSpPr>
        <p:spPr/>
        <p:txBody>
          <a:bodyPr>
            <a:normAutofit fontScale="77500" lnSpcReduction="20000"/>
          </a:bodyPr>
          <a:lstStyle/>
          <a:p>
            <a:r>
              <a:rPr lang="es-ES" dirty="0" smtClean="0"/>
              <a:t>Hacemos las relaciones entre tablas mediante campos </a:t>
            </a:r>
            <a:r>
              <a:rPr lang="es-ES" u="sng" dirty="0" smtClean="0"/>
              <a:t>del mismo tipo</a:t>
            </a:r>
          </a:p>
          <a:p>
            <a:r>
              <a:rPr lang="es-ES" dirty="0" smtClean="0"/>
              <a:t>Primero vamos a la opción de menú «Herramientas de base de datos»&gt;&gt; Relaciones</a:t>
            </a:r>
          </a:p>
          <a:p>
            <a:r>
              <a:rPr lang="es-ES" dirty="0" smtClean="0"/>
              <a:t>Luego agregamos las tablas que vamos a relacionar</a:t>
            </a:r>
          </a:p>
          <a:p>
            <a:r>
              <a:rPr lang="es-ES" dirty="0" smtClean="0"/>
              <a:t>Finalmente, arrastramos el campo correspondiente de una tabla hacia la otra. En este caso, se ha arrastrado el campo cédula de la tabla Vendedor, haciéndola coincidir con el campo cédula de la tabla Venta</a:t>
            </a:r>
            <a:endParaRPr lang="es-ES" dirty="0"/>
          </a:p>
        </p:txBody>
      </p:sp>
      <p:sp>
        <p:nvSpPr>
          <p:cNvPr id="4" name="3 Marcador de texto"/>
          <p:cNvSpPr>
            <a:spLocks noGrp="1"/>
          </p:cNvSpPr>
          <p:nvPr>
            <p:ph type="body" sz="half" idx="2"/>
          </p:nvPr>
        </p:nvSpPr>
        <p:spPr>
          <a:xfrm>
            <a:off x="4937760" y="4005064"/>
            <a:ext cx="3977640" cy="2251274"/>
          </a:xfrm>
          <a:solidFill>
            <a:schemeClr val="accent2"/>
          </a:solidFill>
        </p:spPr>
        <p:txBody>
          <a:bodyPr>
            <a:normAutofit/>
          </a:bodyPr>
          <a:lstStyle/>
          <a:p>
            <a:r>
              <a:rPr lang="es-ES" dirty="0" smtClean="0">
                <a:solidFill>
                  <a:schemeClr val="bg1"/>
                </a:solidFill>
              </a:rPr>
              <a:t>Aquí aparece 1 ∞ porque hemos definido una relación 1 a varios con </a:t>
            </a:r>
            <a:r>
              <a:rPr lang="es-ES" u="sng" dirty="0" smtClean="0">
                <a:solidFill>
                  <a:schemeClr val="bg1"/>
                </a:solidFill>
              </a:rPr>
              <a:t>integridad referencial</a:t>
            </a:r>
            <a:endParaRPr lang="es-ES" u="sng" dirty="0">
              <a:solidFill>
                <a:schemeClr val="bg1"/>
              </a:solidFill>
            </a:endParaRPr>
          </a:p>
        </p:txBody>
      </p:sp>
      <p:pic>
        <p:nvPicPr>
          <p:cNvPr id="5" name="4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447804"/>
            <a:ext cx="4191000" cy="2557260"/>
          </a:xfrm>
          <a:prstGeom prst="rect">
            <a:avLst/>
          </a:prstGeom>
        </p:spPr>
      </p:pic>
      <p:cxnSp>
        <p:nvCxnSpPr>
          <p:cNvPr id="7" name="6 Conector recto de flecha"/>
          <p:cNvCxnSpPr/>
          <p:nvPr/>
        </p:nvCxnSpPr>
        <p:spPr>
          <a:xfrm flipV="1">
            <a:off x="6444208" y="2492896"/>
            <a:ext cx="288032"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5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dirty="0" smtClean="0"/>
              <a:t>Integridad referencial</a:t>
            </a:r>
            <a:endParaRPr lang="es-ES" dirty="0"/>
          </a:p>
        </p:txBody>
      </p:sp>
      <p:sp>
        <p:nvSpPr>
          <p:cNvPr id="5" name="Content Placeholder 4"/>
          <p:cNvSpPr>
            <a:spLocks noGrp="1"/>
          </p:cNvSpPr>
          <p:nvPr>
            <p:ph idx="1"/>
            <p:custDataLst>
              <p:tags r:id="rId3"/>
            </p:custDataLst>
          </p:nvPr>
        </p:nvSpPr>
        <p:spPr>
          <a:xfrm>
            <a:off x="539552" y="1479122"/>
            <a:ext cx="2952328" cy="4856923"/>
          </a:xfrm>
        </p:spPr>
        <p:txBody>
          <a:bodyPr>
            <a:normAutofit fontScale="70000" lnSpcReduction="20000"/>
          </a:bodyPr>
          <a:lstStyle/>
          <a:p>
            <a:r>
              <a:rPr lang="es-ES" dirty="0" smtClean="0"/>
              <a:t>Al dar doble </a:t>
            </a:r>
            <a:r>
              <a:rPr lang="es-ES" dirty="0" err="1" smtClean="0"/>
              <a:t>click</a:t>
            </a:r>
            <a:r>
              <a:rPr lang="es-ES" dirty="0" smtClean="0"/>
              <a:t> sobre la relación aparece las propiedades de la relación</a:t>
            </a:r>
          </a:p>
          <a:p>
            <a:r>
              <a:rPr lang="es-ES" dirty="0" smtClean="0"/>
              <a:t>Si se usa el concepto de «integridad referencial en la relación», entonces no se podrá insertar un nuevo registro en la tabla Venta, a menos que exista un registro en la tabla «Vendedor» con el mismo número de cédula</a:t>
            </a:r>
          </a:p>
        </p:txBody>
      </p:sp>
      <p:pic>
        <p:nvPicPr>
          <p:cNvPr id="3" name="2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387" y="1424077"/>
            <a:ext cx="5387677" cy="5433923"/>
          </a:xfrm>
          <a:prstGeom prst="rect">
            <a:avLst/>
          </a:prstGeom>
        </p:spPr>
      </p:pic>
      <p:cxnSp>
        <p:nvCxnSpPr>
          <p:cNvPr id="7" name="6 Conector recto de flecha"/>
          <p:cNvCxnSpPr/>
          <p:nvPr/>
        </p:nvCxnSpPr>
        <p:spPr>
          <a:xfrm>
            <a:off x="3153582" y="4437112"/>
            <a:ext cx="936104" cy="1008112"/>
          </a:xfrm>
          <a:prstGeom prst="straightConnector1">
            <a:avLst/>
          </a:prstGeom>
          <a:ln w="3492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 name="6 Conector recto de flecha"/>
          <p:cNvCxnSpPr/>
          <p:nvPr/>
        </p:nvCxnSpPr>
        <p:spPr>
          <a:xfrm>
            <a:off x="3127769" y="2312804"/>
            <a:ext cx="2668367" cy="33245"/>
          </a:xfrm>
          <a:prstGeom prst="straightConnector1">
            <a:avLst/>
          </a:prstGeom>
          <a:ln w="34925">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479926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dirty="0" smtClean="0"/>
              <a:t>Integridad referencial</a:t>
            </a:r>
            <a:endParaRPr lang="es-ES" dirty="0"/>
          </a:p>
        </p:txBody>
      </p:sp>
      <p:pic>
        <p:nvPicPr>
          <p:cNvPr id="4" name="3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5244" y="1556792"/>
            <a:ext cx="6216520" cy="3744416"/>
          </a:xfrm>
          <a:prstGeom prst="rect">
            <a:avLst/>
          </a:prstGeom>
        </p:spPr>
      </p:pic>
      <p:sp>
        <p:nvSpPr>
          <p:cNvPr id="6" name="5 CuadroTexto"/>
          <p:cNvSpPr txBox="1"/>
          <p:nvPr/>
        </p:nvSpPr>
        <p:spPr>
          <a:xfrm>
            <a:off x="539552" y="1556792"/>
            <a:ext cx="2520280" cy="3139321"/>
          </a:xfrm>
          <a:prstGeom prst="rect">
            <a:avLst/>
          </a:prstGeom>
          <a:noFill/>
        </p:spPr>
        <p:txBody>
          <a:bodyPr wrap="square" rtlCol="0">
            <a:spAutoFit/>
          </a:bodyPr>
          <a:lstStyle/>
          <a:p>
            <a:r>
              <a:rPr lang="es-ES" dirty="0" smtClean="0"/>
              <a:t>Por ejemplo, vamos a insertar en la tabla Venta un registro con cédula=3 que no aparece en la tabla «Vendedor», </a:t>
            </a:r>
          </a:p>
          <a:p>
            <a:endParaRPr lang="es-ES" dirty="0" smtClean="0"/>
          </a:p>
          <a:p>
            <a:r>
              <a:rPr lang="es-ES" dirty="0" smtClean="0"/>
              <a:t>Esto resulta un error debido a que se aplica la integridad referencial. Los datos no serán aceptados.</a:t>
            </a:r>
            <a:endParaRPr lang="es-ES" dirty="0"/>
          </a:p>
        </p:txBody>
      </p:sp>
    </p:spTree>
    <p:custDataLst>
      <p:tags r:id="rId1"/>
    </p:custDataLst>
    <p:extLst>
      <p:ext uri="{BB962C8B-B14F-4D97-AF65-F5344CB8AC3E}">
        <p14:creationId xmlns:p14="http://schemas.microsoft.com/office/powerpoint/2010/main" val="3292919986"/>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1318</Words>
  <Application>Microsoft Office PowerPoint</Application>
  <PresentationFormat>Presentación en pantalla (4:3)</PresentationFormat>
  <Paragraphs>112</Paragraphs>
  <Slides>15</Slides>
  <Notes>7</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0" baseType="lpstr">
      <vt:lpstr>Arial</vt:lpstr>
      <vt:lpstr>Calibri</vt:lpstr>
      <vt:lpstr>Georgia</vt:lpstr>
      <vt:lpstr>Training</vt:lpstr>
      <vt:lpstr>Image</vt:lpstr>
      <vt:lpstr>Tablas y Relaciones</vt:lpstr>
      <vt:lpstr>Tabla</vt:lpstr>
      <vt:lpstr>Tabla</vt:lpstr>
      <vt:lpstr>Crear Tabla en Access</vt:lpstr>
      <vt:lpstr>Insertar registros en Tablas en Access</vt:lpstr>
      <vt:lpstr>Relaciones entre tablas</vt:lpstr>
      <vt:lpstr>Relaciones</vt:lpstr>
      <vt:lpstr>Integridad referencial</vt:lpstr>
      <vt:lpstr>Integridad referencial</vt:lpstr>
      <vt:lpstr>Presentación de PowerPoint</vt:lpstr>
      <vt:lpstr>Presentación de PowerPoint</vt:lpstr>
      <vt:lpstr>Presentación de PowerPoint</vt:lpstr>
      <vt:lpstr>Presentación de PowerPoint</vt:lpstr>
      <vt:lpstr>Actividad</vt:lpstr>
      <vt:lpstr>Actividad</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2017-10-29T17:40:41Z</dcterms:created>
  <dcterms:modified xsi:type="dcterms:W3CDTF">2017-11-01T15:28:11Z</dcterms:modified>
</cp:coreProperties>
</file>